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0"/>
  </p:notesMasterIdLst>
  <p:sldIdLst>
    <p:sldId id="266" r:id="rId2"/>
    <p:sldId id="322" r:id="rId3"/>
    <p:sldId id="325" r:id="rId4"/>
    <p:sldId id="323" r:id="rId5"/>
    <p:sldId id="327" r:id="rId6"/>
    <p:sldId id="328" r:id="rId7"/>
    <p:sldId id="326" r:id="rId8"/>
    <p:sldId id="269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-109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E7F4C-8A2D-2A48-96BB-6EC17B99831B}" type="datetimeFigureOut">
              <a:rPr lang="en-US" smtClean="0"/>
              <a:t>3/14/16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E6729-C6DA-F142-9A72-886131A1D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6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163054"/>
            <a:ext cx="9143999" cy="1537285"/>
          </a:xfrm>
          <a:prstGeom prst="rect">
            <a:avLst/>
          </a:prstGeom>
          <a:effectLst>
            <a:innerShdw blurRad="482600" dist="50800" dir="13500000">
              <a:srgbClr val="000000">
                <a:alpha val="37000"/>
              </a:srgbClr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>
            <a:lvl1pPr>
              <a:defRPr sz="4000" b="1" i="0" cap="none">
                <a:solidFill>
                  <a:schemeClr val="bg1"/>
                </a:solidFill>
                <a:latin typeface="Avenir Black"/>
                <a:cs typeface="Avenir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914650"/>
            <a:ext cx="9095092" cy="1314450"/>
          </a:xfrm>
        </p:spPr>
        <p:txBody>
          <a:bodyPr>
            <a:normAutofit/>
          </a:bodyPr>
          <a:lstStyle>
            <a:lvl1pPr marL="0" indent="0" algn="ctr">
              <a:buNone/>
              <a:defRPr sz="3100" b="1" i="0" baseline="0">
                <a:solidFill>
                  <a:srgbClr val="FDC227"/>
                </a:solidFill>
                <a:effectLst>
                  <a:innerShdw blurRad="63500" dist="50800" dir="13500000">
                    <a:srgbClr val="000000">
                      <a:alpha val="9000"/>
                    </a:srgbClr>
                  </a:innerShdw>
                </a:effectLst>
                <a:latin typeface="Avenir Heavy"/>
                <a:cs typeface="Avenir Heavy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557718"/>
            <a:ext cx="8432800" cy="701843"/>
          </a:xfrm>
          <a:prstGeom prst="rect">
            <a:avLst/>
          </a:prstGeom>
        </p:spPr>
        <p:txBody>
          <a:bodyPr/>
          <a:lstStyle>
            <a:lvl1pPr>
              <a:defRPr sz="3500" b="1" i="0" cap="none" baseline="0">
                <a:solidFill>
                  <a:srgbClr val="FFCB05"/>
                </a:solidFill>
                <a:effectLst>
                  <a:innerShdw blurRad="63500" dist="50800" dir="13500000">
                    <a:srgbClr val="000000">
                      <a:alpha val="14000"/>
                    </a:srgbClr>
                  </a:innerShdw>
                </a:effectLst>
                <a:latin typeface="Avenir Black"/>
                <a:cs typeface="Avenir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2369"/>
            <a:ext cx="8229600" cy="323316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venir Roman"/>
                <a:cs typeface="Avenir Roman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5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2946"/>
            <a:ext cx="9144000" cy="1021556"/>
          </a:xfrm>
          <a:prstGeom prst="rect">
            <a:avLst/>
          </a:prstGeom>
        </p:spPr>
        <p:txBody>
          <a:bodyPr anchor="t"/>
          <a:lstStyle>
            <a:lvl1pPr algn="ctr">
              <a:defRPr sz="3500" b="1" i="0" cap="none">
                <a:solidFill>
                  <a:schemeClr val="bg1"/>
                </a:solidFill>
                <a:latin typeface="Avenir Black"/>
                <a:cs typeface="Avenir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715949"/>
            <a:ext cx="9144000" cy="537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>
                <a:solidFill>
                  <a:srgbClr val="FDC227"/>
                </a:solidFill>
                <a:latin typeface="Avenir Heavy"/>
                <a:cs typeface="Avenir Heavy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53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7979"/>
            <a:ext cx="9144000" cy="702172"/>
          </a:xfrm>
          <a:prstGeom prst="rect">
            <a:avLst/>
          </a:prstGeom>
        </p:spPr>
        <p:txBody>
          <a:bodyPr/>
          <a:lstStyle>
            <a:lvl1pPr>
              <a:defRPr sz="3200" b="1" i="0" cap="none">
                <a:solidFill>
                  <a:schemeClr val="bg1"/>
                </a:solidFill>
                <a:latin typeface="Avenir Black"/>
                <a:cs typeface="Avenir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1800" b="1" i="0" cap="none">
                <a:solidFill>
                  <a:srgbClr val="FDC227"/>
                </a:solidFill>
                <a:latin typeface="Avenir Roman"/>
                <a:cs typeface="Lucida Grande"/>
              </a:defRPr>
            </a:lvl1pPr>
            <a:lvl2pPr>
              <a:defRPr sz="1600" b="0" i="1">
                <a:latin typeface="Avenir Roman"/>
                <a:cs typeface="Lucida Grande"/>
              </a:defRPr>
            </a:lvl2pPr>
            <a:lvl3pPr>
              <a:defRPr sz="1600" b="0" i="1">
                <a:latin typeface="Avenir Roman"/>
                <a:cs typeface="Lucida Grande"/>
              </a:defRPr>
            </a:lvl3pPr>
            <a:lvl4pPr>
              <a:defRPr sz="1600" b="0" i="1">
                <a:latin typeface="Avenir Roman"/>
                <a:cs typeface="Lucida Grande"/>
              </a:defRPr>
            </a:lvl4pPr>
            <a:lvl5pPr>
              <a:defRPr sz="1600" b="0" i="1">
                <a:latin typeface="Avenir Roman"/>
                <a:cs typeface="Lucida Grand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800" b="0" i="0">
                <a:solidFill>
                  <a:srgbClr val="FDC227"/>
                </a:solidFill>
                <a:latin typeface="Avenir Roman"/>
                <a:cs typeface="Lucida Grande"/>
              </a:defRPr>
            </a:lvl1pPr>
            <a:lvl2pPr>
              <a:defRPr sz="1600" b="0" i="1">
                <a:latin typeface="Avenir Roman"/>
                <a:cs typeface="Lucida Grande"/>
              </a:defRPr>
            </a:lvl2pPr>
            <a:lvl3pPr>
              <a:defRPr sz="1600" b="0" i="1">
                <a:latin typeface="Avenir Roman"/>
                <a:cs typeface="Lucida Grande"/>
              </a:defRPr>
            </a:lvl3pPr>
            <a:lvl4pPr>
              <a:defRPr sz="1600" b="0" i="1">
                <a:latin typeface="Avenir Roman"/>
                <a:cs typeface="Lucida Grande"/>
              </a:defRPr>
            </a:lvl4pPr>
            <a:lvl5pPr>
              <a:defRPr sz="1600" b="0" i="1">
                <a:latin typeface="Avenir Roman"/>
                <a:cs typeface="Lucida Grand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613"/>
            <a:ext cx="8229600" cy="689722"/>
          </a:xfrm>
          <a:prstGeom prst="rect">
            <a:avLst/>
          </a:prstGeom>
        </p:spPr>
        <p:txBody>
          <a:bodyPr/>
          <a:lstStyle>
            <a:lvl1pPr>
              <a:defRPr sz="3200" b="0" i="0" cap="none">
                <a:solidFill>
                  <a:schemeClr val="bg1"/>
                </a:solidFill>
                <a:latin typeface="Avenir Black"/>
                <a:cs typeface="Avenir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 i="0" cap="none">
                <a:solidFill>
                  <a:srgbClr val="FDC227"/>
                </a:solidFill>
                <a:effectLst/>
                <a:latin typeface="Avenir Roman"/>
                <a:cs typeface="Lucida Grand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8105"/>
            <a:ext cx="4040188" cy="2963466"/>
          </a:xfrm>
        </p:spPr>
        <p:txBody>
          <a:bodyPr/>
          <a:lstStyle>
            <a:lvl1pPr>
              <a:defRPr sz="1800">
                <a:latin typeface="Avenir Roman"/>
                <a:cs typeface="Lucida Grande"/>
              </a:defRPr>
            </a:lvl1pPr>
            <a:lvl2pPr>
              <a:defRPr sz="1600" b="0" i="1">
                <a:latin typeface="Avenir Roman"/>
                <a:cs typeface="Lucida Grande"/>
              </a:defRPr>
            </a:lvl2pPr>
            <a:lvl3pPr>
              <a:defRPr sz="1600" b="0" i="1">
                <a:latin typeface="Avenir Roman"/>
                <a:cs typeface="Lucida Grande"/>
              </a:defRPr>
            </a:lvl3pPr>
            <a:lvl4pPr>
              <a:defRPr sz="1600" b="0" i="1">
                <a:latin typeface="Avenir Roman"/>
                <a:cs typeface="Lucida Grande"/>
              </a:defRPr>
            </a:lvl4pPr>
            <a:lvl5pPr>
              <a:defRPr sz="1600" b="0" i="1">
                <a:latin typeface="Avenir Roman"/>
                <a:cs typeface="Lucida Grand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0">
                <a:solidFill>
                  <a:srgbClr val="FDC227"/>
                </a:solidFill>
                <a:effectLst/>
                <a:latin typeface="Avenir Roman"/>
                <a:cs typeface="Lucida Grand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8105"/>
            <a:ext cx="4041775" cy="2963466"/>
          </a:xfrm>
        </p:spPr>
        <p:txBody>
          <a:bodyPr/>
          <a:lstStyle>
            <a:lvl1pPr>
              <a:defRPr sz="1800">
                <a:latin typeface="Avenir Roman"/>
                <a:cs typeface="Lucida Grande"/>
              </a:defRPr>
            </a:lvl1pPr>
            <a:lvl2pPr>
              <a:defRPr sz="1600" b="0" i="1">
                <a:latin typeface="Avenir Roman"/>
                <a:cs typeface="Lucida Grande"/>
              </a:defRPr>
            </a:lvl2pPr>
            <a:lvl3pPr>
              <a:defRPr sz="1600" b="0" i="1">
                <a:latin typeface="Avenir Roman"/>
                <a:cs typeface="Lucida Grande"/>
              </a:defRPr>
            </a:lvl3pPr>
            <a:lvl4pPr>
              <a:defRPr sz="1600" b="0" i="1">
                <a:latin typeface="Avenir Roman"/>
                <a:cs typeface="Lucida Grande"/>
              </a:defRPr>
            </a:lvl4pPr>
            <a:lvl5pPr>
              <a:defRPr sz="1600" b="0" i="1">
                <a:latin typeface="Avenir Roman"/>
                <a:cs typeface="Lucida Grand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3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8368"/>
            <a:ext cx="8229600" cy="689722"/>
          </a:xfrm>
          <a:prstGeom prst="rect">
            <a:avLst/>
          </a:prstGeom>
        </p:spPr>
        <p:txBody>
          <a:bodyPr/>
          <a:lstStyle>
            <a:lvl1pPr>
              <a:defRPr sz="3000" b="1" i="0" cap="none">
                <a:solidFill>
                  <a:schemeClr val="bg1"/>
                </a:solidFill>
                <a:latin typeface="Avenir Black"/>
                <a:cs typeface="Avenir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4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68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500048"/>
            <a:ext cx="3008313" cy="696593"/>
          </a:xfrm>
          <a:prstGeom prst="rect">
            <a:avLst/>
          </a:prstGeom>
        </p:spPr>
        <p:txBody>
          <a:bodyPr anchor="b"/>
          <a:lstStyle>
            <a:lvl1pPr algn="l">
              <a:defRPr sz="1800" b="0" i="0">
                <a:solidFill>
                  <a:schemeClr val="bg1"/>
                </a:solidFill>
                <a:latin typeface="Avenir Roman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00049"/>
            <a:ext cx="5111750" cy="4214891"/>
          </a:xfrm>
        </p:spPr>
        <p:txBody>
          <a:bodyPr/>
          <a:lstStyle>
            <a:lvl1pPr>
              <a:defRPr sz="2800" b="0" i="0">
                <a:solidFill>
                  <a:srgbClr val="FDC227"/>
                </a:solidFill>
                <a:latin typeface="Avenir Roman"/>
                <a:cs typeface="Lucida Grande"/>
              </a:defRPr>
            </a:lvl1pPr>
            <a:lvl2pPr>
              <a:defRPr sz="2800" b="0" i="1">
                <a:latin typeface="Avenir Roman"/>
                <a:cs typeface="Lucida Grande"/>
              </a:defRPr>
            </a:lvl2pPr>
            <a:lvl3pPr>
              <a:defRPr sz="2400" b="0" i="1">
                <a:latin typeface="Avenir Roman"/>
                <a:cs typeface="Lucida Grande"/>
              </a:defRPr>
            </a:lvl3pPr>
            <a:lvl4pPr>
              <a:defRPr sz="2000" b="0" i="1">
                <a:latin typeface="Avenir Roman"/>
                <a:cs typeface="Lucida Grande"/>
              </a:defRPr>
            </a:lvl4pPr>
            <a:lvl5pPr>
              <a:defRPr sz="2000" b="0" i="1">
                <a:latin typeface="Avenir Roman"/>
                <a:cs typeface="Lucida Grande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6643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95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bg1"/>
                </a:solidFill>
                <a:latin typeface="Avenir Roman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Avenir Roman"/>
                <a:cs typeface="Lucida Grande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50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" name="Picture 1" descr="responsivedesign_sc_012816f.SC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4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1" i="0" kern="1200">
          <a:solidFill>
            <a:schemeClr val="bg1"/>
          </a:solidFill>
          <a:latin typeface="Avenir Black"/>
          <a:ea typeface="+mn-ea"/>
          <a:cs typeface="Avenir Blac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bg1"/>
          </a:solidFill>
          <a:latin typeface="Avenir Roman"/>
          <a:ea typeface="+mn-ea"/>
          <a:cs typeface="Avenir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bg1"/>
          </a:solidFill>
          <a:latin typeface="Avenir Oblique"/>
          <a:ea typeface="+mn-ea"/>
          <a:cs typeface="Avenir Obliq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500" b="1" i="0" kern="1200">
          <a:solidFill>
            <a:schemeClr val="bg1"/>
          </a:solidFill>
          <a:latin typeface="Avenir Oblique"/>
          <a:ea typeface="+mn-ea"/>
          <a:cs typeface="Avenir Obliq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chemeClr val="bg1"/>
          </a:solidFill>
          <a:latin typeface="Avenir Oblique"/>
          <a:ea typeface="+mn-ea"/>
          <a:cs typeface="Avenir Obliq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depen.io/ColleenEMc/pen/c8b4015963e4d879935b7fe676d648af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1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1968"/>
              </a:spcBef>
              <a:buFont typeface="Arial"/>
              <a:buChar char="•"/>
            </a:pPr>
            <a:r>
              <a:rPr lang="en-US" dirty="0" smtClean="0"/>
              <a:t>Many people use Bootstrap styling for the tables.</a:t>
            </a:r>
            <a:endParaRPr lang="en-US" dirty="0"/>
          </a:p>
          <a:p>
            <a:pPr marL="457200" indent="-457200">
              <a:spcBef>
                <a:spcPts val="1968"/>
              </a:spcBef>
              <a:buFont typeface="Arial"/>
              <a:buChar char="•"/>
            </a:pPr>
            <a:r>
              <a:rPr lang="en-US" dirty="0" smtClean="0"/>
              <a:t>This is an example of using many classes on a single element.</a:t>
            </a:r>
          </a:p>
          <a:p>
            <a:pPr marL="457200" indent="-457200">
              <a:spcBef>
                <a:spcPts val="1968"/>
              </a:spcBef>
              <a:buFont typeface="Arial"/>
              <a:buChar char="•"/>
            </a:pPr>
            <a:r>
              <a:rPr lang="en-US" dirty="0" smtClean="0"/>
              <a:t>The table class is the foundation</a:t>
            </a:r>
          </a:p>
        </p:txBody>
      </p:sp>
    </p:spTree>
    <p:extLst>
      <p:ext uri="{BB962C8B-B14F-4D97-AF65-F5344CB8AC3E}">
        <p14:creationId xmlns:p14="http://schemas.microsoft.com/office/powerpoint/2010/main" val="66590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2368"/>
            <a:ext cx="8229600" cy="340187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.</a:t>
            </a:r>
            <a:r>
              <a:rPr lang="en-US" dirty="0" smtClean="0">
                <a:solidFill>
                  <a:srgbClr val="FF6600"/>
                </a:solidFill>
              </a:rPr>
              <a:t>table</a:t>
            </a:r>
            <a:r>
              <a:rPr lang="en-US" dirty="0" smtClean="0"/>
              <a:t>: some padding and horizontal dividers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.</a:t>
            </a:r>
            <a:r>
              <a:rPr lang="en-US" dirty="0" smtClean="0">
                <a:solidFill>
                  <a:srgbClr val="FF6600"/>
                </a:solidFill>
              </a:rPr>
              <a:t>table-striped</a:t>
            </a:r>
            <a:r>
              <a:rPr lang="en-US" dirty="0" smtClean="0"/>
              <a:t>: zebra stripes where “odd” rows have light color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.</a:t>
            </a:r>
            <a:r>
              <a:rPr lang="en-US" dirty="0" smtClean="0">
                <a:solidFill>
                  <a:srgbClr val="FF6600"/>
                </a:solidFill>
              </a:rPr>
              <a:t>table-bordered</a:t>
            </a:r>
            <a:r>
              <a:rPr lang="en-US" dirty="0" smtClean="0"/>
              <a:t>: add borders to table and cells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.</a:t>
            </a:r>
            <a:r>
              <a:rPr lang="en-US" dirty="0">
                <a:solidFill>
                  <a:srgbClr val="FF6600"/>
                </a:solidFill>
              </a:rPr>
              <a:t>table-hover</a:t>
            </a:r>
            <a:r>
              <a:rPr lang="en-US" dirty="0"/>
              <a:t>: adds hover state </a:t>
            </a:r>
            <a:r>
              <a:rPr lang="en-US" dirty="0" smtClean="0"/>
              <a:t>styling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8235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Responsive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1968"/>
              </a:spcBef>
              <a:buFont typeface="Arial"/>
              <a:buChar char="•"/>
            </a:pPr>
            <a:r>
              <a:rPr lang="en-US" dirty="0" smtClean="0"/>
              <a:t>There is only one breakpoint for responsive tables</a:t>
            </a:r>
          </a:p>
          <a:p>
            <a:pPr marL="457200" indent="-457200">
              <a:spcBef>
                <a:spcPts val="1968"/>
              </a:spcBef>
              <a:buFont typeface="Arial"/>
              <a:buChar char="•"/>
            </a:pPr>
            <a:r>
              <a:rPr lang="en-US" dirty="0"/>
              <a:t>D</a:t>
            </a:r>
            <a:r>
              <a:rPr lang="en-US" dirty="0" smtClean="0"/>
              <a:t>efault (under 768px) allows horizontal scrolling</a:t>
            </a:r>
          </a:p>
          <a:p>
            <a:pPr marL="457200" indent="-457200">
              <a:spcBef>
                <a:spcPts val="1968"/>
              </a:spcBef>
              <a:buFont typeface="Arial"/>
              <a:buChar char="•"/>
            </a:pPr>
            <a:r>
              <a:rPr lang="en-US" dirty="0" smtClean="0"/>
              <a:t>Larger screens are just the default view</a:t>
            </a:r>
          </a:p>
        </p:txBody>
      </p:sp>
    </p:spTree>
    <p:extLst>
      <p:ext uri="{BB962C8B-B14F-4D97-AF65-F5344CB8AC3E}">
        <p14:creationId xmlns:p14="http://schemas.microsoft.com/office/powerpoint/2010/main" val="202795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Row, header, and cell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2369"/>
            <a:ext cx="8229600" cy="3564131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344"/>
              </a:spcBef>
              <a:buFont typeface="Arial"/>
              <a:buChar char="•"/>
            </a:pPr>
            <a:r>
              <a:rPr lang="en-US" sz="3100" dirty="0" smtClean="0"/>
              <a:t>It is possible to use Bootstrap to style smaller elements</a:t>
            </a:r>
          </a:p>
          <a:p>
            <a:pPr marL="1200150" lvl="1" indent="-457200">
              <a:spcBef>
                <a:spcPts val="1344"/>
              </a:spcBef>
              <a:buFont typeface="Arial"/>
              <a:buChar char="•"/>
            </a:pPr>
            <a:r>
              <a:rPr lang="en-US" sz="2400" dirty="0" smtClean="0"/>
              <a:t>active, success, info</a:t>
            </a:r>
          </a:p>
          <a:p>
            <a:pPr marL="1200150" lvl="1" indent="-457200">
              <a:spcBef>
                <a:spcPts val="1344"/>
              </a:spcBef>
              <a:buFont typeface="Arial"/>
              <a:buChar char="•"/>
            </a:pPr>
            <a:r>
              <a:rPr lang="en-US" sz="2400" dirty="0" smtClean="0"/>
              <a:t>warning, danger</a:t>
            </a:r>
          </a:p>
          <a:p>
            <a:pPr marL="457200" indent="-457200">
              <a:spcBef>
                <a:spcPts val="1344"/>
              </a:spcBef>
              <a:buFont typeface="Arial"/>
              <a:buChar char="•"/>
            </a:pPr>
            <a:r>
              <a:rPr lang="en-US" sz="3100" dirty="0" smtClean="0"/>
              <a:t>Since these are classes, not tags they are not semantic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96135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RD: Bootstrap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94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you use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1968"/>
              </a:spcBef>
              <a:buFont typeface="Arial"/>
              <a:buChar char="•"/>
            </a:pPr>
            <a:r>
              <a:rPr lang="en-US" dirty="0" smtClean="0"/>
              <a:t>The Bootstrap styles for tables are very nuanced.</a:t>
            </a:r>
          </a:p>
          <a:p>
            <a:pPr marL="457200" indent="-457200">
              <a:spcBef>
                <a:spcPts val="1968"/>
              </a:spcBef>
              <a:buFont typeface="Arial"/>
              <a:buChar char="•"/>
            </a:pPr>
            <a:r>
              <a:rPr lang="en-US" dirty="0" smtClean="0"/>
              <a:t>If you want style with more impact you can write your own rules or overwrite some elements of the Bootstrap styles.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001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9" y="545304"/>
            <a:ext cx="9144000" cy="701843"/>
          </a:xfrm>
        </p:spPr>
        <p:txBody>
          <a:bodyPr/>
          <a:lstStyle/>
          <a:p>
            <a:r>
              <a:rPr lang="en-US" dirty="0" smtClean="0"/>
              <a:t>Acknowledgements/Contributions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3"/>
            <a:ext cx="8229600" cy="333935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/>
              <a:t>These slides are Copyright </a:t>
            </a:r>
            <a:r>
              <a:rPr lang="en-US" sz="2000" dirty="0" smtClean="0"/>
              <a:t>2015-  Colleen van Lent as </a:t>
            </a:r>
            <a:r>
              <a:rPr lang="en-US" sz="2000" dirty="0"/>
              <a:t>part of http://</a:t>
            </a:r>
            <a:r>
              <a:rPr lang="en-US" sz="2000" dirty="0" err="1"/>
              <a:t>www.intro-webdesign.com</a:t>
            </a:r>
            <a:r>
              <a:rPr lang="en-US" sz="2000" dirty="0"/>
              <a:t>/ and made available under a Creative Commons </a:t>
            </a:r>
            <a:r>
              <a:rPr lang="en-US" sz="2000" dirty="0" smtClean="0"/>
              <a:t>Attribution </a:t>
            </a:r>
            <a:r>
              <a:rPr lang="en-US" sz="2000" smtClean="0"/>
              <a:t>NonCommercial </a:t>
            </a:r>
            <a:r>
              <a:rPr lang="en-US" sz="2000" dirty="0"/>
              <a:t>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Initial Development: </a:t>
            </a:r>
            <a:r>
              <a:rPr lang="en-US" sz="2000" dirty="0" smtClean="0"/>
              <a:t>Colleen van Lent , </a:t>
            </a:r>
            <a:r>
              <a:rPr lang="en-US" sz="2000" dirty="0"/>
              <a:t>University of Michigan School of Information</a:t>
            </a:r>
          </a:p>
          <a:p>
            <a:pPr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sz="2400" dirty="0"/>
          </a:p>
        </p:txBody>
      </p:sp>
      <p:pic>
        <p:nvPicPr>
          <p:cNvPr id="5" name="Picture 4" descr="by-n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76" y="4401914"/>
            <a:ext cx="1432662" cy="50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38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ursera2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8000"/>
      </a:hlink>
      <a:folHlink>
        <a:srgbClr val="FF80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Coursera2.thmx</Template>
  <TotalTime>18194</TotalTime>
  <Words>274</Words>
  <Application>Microsoft Macintosh PowerPoint</Application>
  <PresentationFormat>On-screen Show (16:9)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Coursera2</vt:lpstr>
      <vt:lpstr>Tables</vt:lpstr>
      <vt:lpstr>Bootstrap Tables</vt:lpstr>
      <vt:lpstr>Classes</vt:lpstr>
      <vt:lpstr>Responsive tables</vt:lpstr>
      <vt:lpstr>Row, header, and cell classes</vt:lpstr>
      <vt:lpstr>Examples</vt:lpstr>
      <vt:lpstr>Should you use them?</vt:lpstr>
      <vt:lpstr>Acknowledgements/Contributions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Hyperlinks</dc:title>
  <dc:creator>School of Michigan</dc:creator>
  <cp:lastModifiedBy>DEIL Edit C</cp:lastModifiedBy>
  <cp:revision>76</cp:revision>
  <dcterms:created xsi:type="dcterms:W3CDTF">2015-06-26T12:02:47Z</dcterms:created>
  <dcterms:modified xsi:type="dcterms:W3CDTF">2016-03-14T18:24:56Z</dcterms:modified>
</cp:coreProperties>
</file>